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58" r:id="rId3"/>
    <p:sldId id="257" r:id="rId4"/>
    <p:sldId id="301" r:id="rId5"/>
    <p:sldId id="302" r:id="rId6"/>
    <p:sldId id="303" r:id="rId7"/>
    <p:sldId id="259" r:id="rId8"/>
    <p:sldId id="305" r:id="rId9"/>
    <p:sldId id="306" r:id="rId10"/>
    <p:sldId id="307" r:id="rId11"/>
    <p:sldId id="263" r:id="rId12"/>
    <p:sldId id="279" r:id="rId13"/>
  </p:sldIdLst>
  <p:sldSz cx="9144000" cy="5143500" type="screen16x9"/>
  <p:notesSz cx="6858000" cy="9144000"/>
  <p:embeddedFontLst>
    <p:embeddedFont>
      <p:font typeface="Anonymous Pro" panose="020B0604020202020204" charset="0"/>
      <p:regular r:id="rId15"/>
      <p:bold r:id="rId16"/>
      <p:italic r:id="rId17"/>
      <p:boldItalic r:id="rId18"/>
    </p:embeddedFont>
    <p:embeddedFont>
      <p:font typeface="Coming Soon" panose="020B0604020202020204" charset="0"/>
      <p:regular r:id="rId19"/>
    </p:embeddedFont>
    <p:embeddedFont>
      <p:font typeface="Concert One" panose="020B0604020202020204" charset="0"/>
      <p:regular r:id="rId20"/>
    </p:embeddedFont>
    <p:embeddedFont>
      <p:font typeface="Roboto Mono" panose="020B0604020202020204" charset="0"/>
      <p:regular r:id="rId21"/>
      <p:bold r:id="rId22"/>
      <p:italic r:id="rId23"/>
      <p:boldItalic r:id="rId24"/>
    </p:embeddedFont>
    <p:embeddedFont>
      <p:font typeface="Roboto Mono Regular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DD4B0D-A1FF-4B08-B8FB-184211DFDFEB}">
  <a:tblStyle styleId="{8FDD4B0D-A1FF-4B08-B8FB-184211DFDF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1268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247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938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765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61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77e31443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77e31443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24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48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Análise </a:t>
            </a:r>
            <a:br>
              <a:rPr lang="en" sz="4800" dirty="0"/>
            </a:br>
            <a:r>
              <a:rPr lang="en" sz="4800" dirty="0"/>
              <a:t>automatizada de textos</a:t>
            </a:r>
            <a:endParaRPr sz="4800" dirty="0">
              <a:solidFill>
                <a:schemeClr val="accent2"/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Conjor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Capacita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2640700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5822625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996375" y="1860698"/>
            <a:ext cx="2916406" cy="2310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Ferramenta web de LC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/>
              <a:t>Permite inserção de URL e arquivos </a:t>
            </a:r>
            <a:r>
              <a:rPr lang="pt-BR" sz="1400" dirty="0" err="1"/>
              <a:t>txt</a:t>
            </a:r>
            <a:endParaRPr lang="pt-BR" sz="1400" u="sng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/>
              <a:t>Opções de análise e visualização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pt-BR" u="sng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" sz="12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Voyant Tools</a:t>
            </a: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5CAA6CAC-645B-42EB-B76C-16D6C299A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1787">
            <a:off x="4734260" y="1210923"/>
            <a:ext cx="3699433" cy="2102511"/>
          </a:xfrm>
          <a:prstGeom prst="rect">
            <a:avLst/>
          </a:prstGeom>
        </p:spPr>
      </p:pic>
      <p:sp>
        <p:nvSpPr>
          <p:cNvPr id="227" name="Google Shape;227;p33"/>
          <p:cNvSpPr/>
          <p:nvPr/>
        </p:nvSpPr>
        <p:spPr>
          <a:xfrm rot="20642716">
            <a:off x="7996497" y="652457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6" name="Google Shape;226;p33"/>
          <p:cNvSpPr/>
          <p:nvPr/>
        </p:nvSpPr>
        <p:spPr>
          <a:xfrm rot="18570208">
            <a:off x="4345534" y="152116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33"/>
          <p:cNvSpPr/>
          <p:nvPr/>
        </p:nvSpPr>
        <p:spPr>
          <a:xfrm rot="830974">
            <a:off x="6322345" y="3003694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55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 idx="8"/>
          </p:nvPr>
        </p:nvSpPr>
        <p:spPr>
          <a:xfrm>
            <a:off x="1002324" y="711181"/>
            <a:ext cx="27403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Aprofundamento</a:t>
            </a:r>
            <a:endParaRPr dirty="0"/>
          </a:p>
        </p:txBody>
      </p:sp>
      <p:sp>
        <p:nvSpPr>
          <p:cNvPr id="263" name="Google Shape;263;p36"/>
          <p:cNvSpPr/>
          <p:nvPr/>
        </p:nvSpPr>
        <p:spPr>
          <a:xfrm>
            <a:off x="3520525" y="23906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5312158" y="2390625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7">
            <a:off x="7428349" y="264518"/>
            <a:ext cx="1323877" cy="15478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6"/>
          <p:cNvSpPr txBox="1">
            <a:spLocks noGrp="1"/>
          </p:cNvSpPr>
          <p:nvPr>
            <p:ph type="title" idx="4"/>
          </p:nvPr>
        </p:nvSpPr>
        <p:spPr>
          <a:xfrm rot="-695454">
            <a:off x="7649152" y="969396"/>
            <a:ext cx="1019797" cy="614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Exam content</a:t>
            </a:r>
            <a:endParaRPr sz="1600" dirty="0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267" name="Google Shape;267;p36"/>
          <p:cNvGrpSpPr/>
          <p:nvPr/>
        </p:nvGrpSpPr>
        <p:grpSpPr>
          <a:xfrm>
            <a:off x="7664560" y="910185"/>
            <a:ext cx="272906" cy="434118"/>
            <a:chOff x="1312450" y="4093350"/>
            <a:chExt cx="685350" cy="1090200"/>
          </a:xfrm>
        </p:grpSpPr>
        <p:sp>
          <p:nvSpPr>
            <p:cNvPr id="268" name="Google Shape;268;p36"/>
            <p:cNvSpPr/>
            <p:nvPr/>
          </p:nvSpPr>
          <p:spPr>
            <a:xfrm>
              <a:off x="1312450" y="4093350"/>
              <a:ext cx="685350" cy="1090200"/>
            </a:xfrm>
            <a:custGeom>
              <a:avLst/>
              <a:gdLst/>
              <a:ahLst/>
              <a:cxnLst/>
              <a:rect l="l" t="t" r="r" b="b"/>
              <a:pathLst>
                <a:path w="27414" h="43608" extrusionOk="0">
                  <a:moveTo>
                    <a:pt x="5201" y="10009"/>
                  </a:moveTo>
                  <a:lnTo>
                    <a:pt x="5201" y="10009"/>
                  </a:lnTo>
                  <a:cubicBezTo>
                    <a:pt x="5040" y="10996"/>
                    <a:pt x="5002" y="11987"/>
                    <a:pt x="5102" y="12937"/>
                  </a:cubicBezTo>
                  <a:cubicBezTo>
                    <a:pt x="5170" y="13571"/>
                    <a:pt x="5297" y="14196"/>
                    <a:pt x="5478" y="14807"/>
                  </a:cubicBezTo>
                  <a:cubicBezTo>
                    <a:pt x="4743" y="13294"/>
                    <a:pt x="4728" y="11634"/>
                    <a:pt x="5201" y="10009"/>
                  </a:cubicBezTo>
                  <a:close/>
                  <a:moveTo>
                    <a:pt x="15811" y="1265"/>
                  </a:moveTo>
                  <a:cubicBezTo>
                    <a:pt x="20541" y="1265"/>
                    <a:pt x="25145" y="5101"/>
                    <a:pt x="25884" y="9796"/>
                  </a:cubicBezTo>
                  <a:cubicBezTo>
                    <a:pt x="26649" y="14663"/>
                    <a:pt x="23581" y="19908"/>
                    <a:pt x="18734" y="21156"/>
                  </a:cubicBezTo>
                  <a:lnTo>
                    <a:pt x="18733" y="21156"/>
                  </a:lnTo>
                  <a:cubicBezTo>
                    <a:pt x="17919" y="21366"/>
                    <a:pt x="17082" y="21467"/>
                    <a:pt x="16245" y="21467"/>
                  </a:cubicBezTo>
                  <a:cubicBezTo>
                    <a:pt x="12150" y="21467"/>
                    <a:pt x="8059" y="19044"/>
                    <a:pt x="6641" y="15088"/>
                  </a:cubicBezTo>
                  <a:cubicBezTo>
                    <a:pt x="5469" y="11816"/>
                    <a:pt x="6172" y="7764"/>
                    <a:pt x="8270" y="4955"/>
                  </a:cubicBezTo>
                  <a:cubicBezTo>
                    <a:pt x="9623" y="3549"/>
                    <a:pt x="11222" y="2430"/>
                    <a:pt x="12774" y="1829"/>
                  </a:cubicBezTo>
                  <a:cubicBezTo>
                    <a:pt x="13408" y="1665"/>
                    <a:pt x="14061" y="1582"/>
                    <a:pt x="14715" y="1582"/>
                  </a:cubicBezTo>
                  <a:cubicBezTo>
                    <a:pt x="14773" y="1582"/>
                    <a:pt x="14831" y="1582"/>
                    <a:pt x="14889" y="1584"/>
                  </a:cubicBezTo>
                  <a:cubicBezTo>
                    <a:pt x="14890" y="1584"/>
                    <a:pt x="14891" y="1584"/>
                    <a:pt x="14891" y="1584"/>
                  </a:cubicBezTo>
                  <a:cubicBezTo>
                    <a:pt x="15042" y="1584"/>
                    <a:pt x="15084" y="1340"/>
                    <a:pt x="14936" y="1309"/>
                  </a:cubicBezTo>
                  <a:cubicBezTo>
                    <a:pt x="15228" y="1279"/>
                    <a:pt x="15519" y="1265"/>
                    <a:pt x="15811" y="1265"/>
                  </a:cubicBezTo>
                  <a:close/>
                  <a:moveTo>
                    <a:pt x="11744" y="28418"/>
                  </a:moveTo>
                  <a:lnTo>
                    <a:pt x="11744" y="28418"/>
                  </a:lnTo>
                  <a:cubicBezTo>
                    <a:pt x="12408" y="28787"/>
                    <a:pt x="13268" y="28878"/>
                    <a:pt x="14064" y="28978"/>
                  </a:cubicBezTo>
                  <a:cubicBezTo>
                    <a:pt x="13489" y="31053"/>
                    <a:pt x="12936" y="33136"/>
                    <a:pt x="12378" y="35217"/>
                  </a:cubicBezTo>
                  <a:lnTo>
                    <a:pt x="12377" y="35217"/>
                  </a:lnTo>
                  <a:lnTo>
                    <a:pt x="11752" y="37548"/>
                  </a:lnTo>
                  <a:cubicBezTo>
                    <a:pt x="11436" y="37515"/>
                    <a:pt x="11118" y="37500"/>
                    <a:pt x="10804" y="37432"/>
                  </a:cubicBezTo>
                  <a:cubicBezTo>
                    <a:pt x="10450" y="37354"/>
                    <a:pt x="10108" y="37230"/>
                    <a:pt x="9772" y="37098"/>
                  </a:cubicBezTo>
                  <a:cubicBezTo>
                    <a:pt x="9899" y="36422"/>
                    <a:pt x="10035" y="35749"/>
                    <a:pt x="10185" y="35077"/>
                  </a:cubicBezTo>
                  <a:cubicBezTo>
                    <a:pt x="10425" y="33999"/>
                    <a:pt x="10695" y="32928"/>
                    <a:pt x="10992" y="31864"/>
                  </a:cubicBezTo>
                  <a:cubicBezTo>
                    <a:pt x="11305" y="30745"/>
                    <a:pt x="11807" y="29661"/>
                    <a:pt x="11760" y="28491"/>
                  </a:cubicBezTo>
                  <a:cubicBezTo>
                    <a:pt x="11757" y="28467"/>
                    <a:pt x="11752" y="28442"/>
                    <a:pt x="11744" y="28418"/>
                  </a:cubicBezTo>
                  <a:close/>
                  <a:moveTo>
                    <a:pt x="9701" y="37483"/>
                  </a:moveTo>
                  <a:cubicBezTo>
                    <a:pt x="10246" y="37833"/>
                    <a:pt x="10942" y="38077"/>
                    <a:pt x="11595" y="38077"/>
                  </a:cubicBezTo>
                  <a:cubicBezTo>
                    <a:pt x="11600" y="38077"/>
                    <a:pt x="11605" y="38077"/>
                    <a:pt x="11609" y="38077"/>
                  </a:cubicBezTo>
                  <a:lnTo>
                    <a:pt x="11609" y="38077"/>
                  </a:lnTo>
                  <a:cubicBezTo>
                    <a:pt x="11580" y="38193"/>
                    <a:pt x="11549" y="38311"/>
                    <a:pt x="11517" y="38428"/>
                  </a:cubicBezTo>
                  <a:lnTo>
                    <a:pt x="11517" y="38427"/>
                  </a:lnTo>
                  <a:cubicBezTo>
                    <a:pt x="11470" y="38603"/>
                    <a:pt x="11418" y="38860"/>
                    <a:pt x="11359" y="39156"/>
                  </a:cubicBezTo>
                  <a:cubicBezTo>
                    <a:pt x="11204" y="39085"/>
                    <a:pt x="11033" y="39072"/>
                    <a:pt x="10858" y="39072"/>
                  </a:cubicBezTo>
                  <a:cubicBezTo>
                    <a:pt x="10752" y="39072"/>
                    <a:pt x="10645" y="39077"/>
                    <a:pt x="10540" y="39077"/>
                  </a:cubicBezTo>
                  <a:cubicBezTo>
                    <a:pt x="10481" y="39077"/>
                    <a:pt x="10423" y="39075"/>
                    <a:pt x="10366" y="39070"/>
                  </a:cubicBezTo>
                  <a:cubicBezTo>
                    <a:pt x="10056" y="39046"/>
                    <a:pt x="9752" y="38970"/>
                    <a:pt x="9446" y="38922"/>
                  </a:cubicBezTo>
                  <a:cubicBezTo>
                    <a:pt x="9465" y="38818"/>
                    <a:pt x="9482" y="38724"/>
                    <a:pt x="9492" y="38655"/>
                  </a:cubicBezTo>
                  <a:cubicBezTo>
                    <a:pt x="9556" y="38264"/>
                    <a:pt x="9631" y="37874"/>
                    <a:pt x="9701" y="37483"/>
                  </a:cubicBezTo>
                  <a:close/>
                  <a:moveTo>
                    <a:pt x="9371" y="39374"/>
                  </a:moveTo>
                  <a:cubicBezTo>
                    <a:pt x="9633" y="39480"/>
                    <a:pt x="9916" y="39543"/>
                    <a:pt x="10196" y="39580"/>
                  </a:cubicBezTo>
                  <a:cubicBezTo>
                    <a:pt x="10388" y="39606"/>
                    <a:pt x="10607" y="39642"/>
                    <a:pt x="10819" y="39642"/>
                  </a:cubicBezTo>
                  <a:cubicBezTo>
                    <a:pt x="10980" y="39642"/>
                    <a:pt x="11137" y="39622"/>
                    <a:pt x="11275" y="39560"/>
                  </a:cubicBezTo>
                  <a:lnTo>
                    <a:pt x="11275" y="39560"/>
                  </a:lnTo>
                  <a:cubicBezTo>
                    <a:pt x="11189" y="39985"/>
                    <a:pt x="11082" y="40437"/>
                    <a:pt x="10950" y="40815"/>
                  </a:cubicBezTo>
                  <a:cubicBezTo>
                    <a:pt x="10924" y="40814"/>
                    <a:pt x="10899" y="40814"/>
                    <a:pt x="10873" y="40814"/>
                  </a:cubicBezTo>
                  <a:cubicBezTo>
                    <a:pt x="10639" y="40814"/>
                    <a:pt x="10398" y="40862"/>
                    <a:pt x="10159" y="40862"/>
                  </a:cubicBezTo>
                  <a:cubicBezTo>
                    <a:pt x="10125" y="40862"/>
                    <a:pt x="10090" y="40861"/>
                    <a:pt x="10056" y="40859"/>
                  </a:cubicBezTo>
                  <a:cubicBezTo>
                    <a:pt x="9795" y="40841"/>
                    <a:pt x="9538" y="40801"/>
                    <a:pt x="9284" y="40736"/>
                  </a:cubicBezTo>
                  <a:cubicBezTo>
                    <a:pt x="9251" y="40301"/>
                    <a:pt x="9306" y="39796"/>
                    <a:pt x="9371" y="39374"/>
                  </a:cubicBezTo>
                  <a:close/>
                  <a:moveTo>
                    <a:pt x="9402" y="41289"/>
                  </a:moveTo>
                  <a:lnTo>
                    <a:pt x="9402" y="41289"/>
                  </a:lnTo>
                  <a:cubicBezTo>
                    <a:pt x="9559" y="41334"/>
                    <a:pt x="9718" y="41367"/>
                    <a:pt x="9881" y="41388"/>
                  </a:cubicBezTo>
                  <a:cubicBezTo>
                    <a:pt x="10049" y="41410"/>
                    <a:pt x="10255" y="41433"/>
                    <a:pt x="10462" y="41433"/>
                  </a:cubicBezTo>
                  <a:cubicBezTo>
                    <a:pt x="10528" y="41433"/>
                    <a:pt x="10593" y="41431"/>
                    <a:pt x="10658" y="41426"/>
                  </a:cubicBezTo>
                  <a:lnTo>
                    <a:pt x="10658" y="41426"/>
                  </a:lnTo>
                  <a:cubicBezTo>
                    <a:pt x="10569" y="41553"/>
                    <a:pt x="10471" y="41645"/>
                    <a:pt x="10362" y="41677"/>
                  </a:cubicBezTo>
                  <a:cubicBezTo>
                    <a:pt x="10234" y="41715"/>
                    <a:pt x="10121" y="41733"/>
                    <a:pt x="10020" y="41733"/>
                  </a:cubicBezTo>
                  <a:cubicBezTo>
                    <a:pt x="9703" y="41733"/>
                    <a:pt x="9511" y="41557"/>
                    <a:pt x="9402" y="41289"/>
                  </a:cubicBezTo>
                  <a:close/>
                  <a:moveTo>
                    <a:pt x="15893" y="1"/>
                  </a:moveTo>
                  <a:cubicBezTo>
                    <a:pt x="15395" y="1"/>
                    <a:pt x="14894" y="37"/>
                    <a:pt x="14392" y="112"/>
                  </a:cubicBezTo>
                  <a:cubicBezTo>
                    <a:pt x="8294" y="1027"/>
                    <a:pt x="1" y="10835"/>
                    <a:pt x="5909" y="16358"/>
                  </a:cubicBezTo>
                  <a:cubicBezTo>
                    <a:pt x="5961" y="16407"/>
                    <a:pt x="6017" y="16426"/>
                    <a:pt x="6069" y="16426"/>
                  </a:cubicBezTo>
                  <a:cubicBezTo>
                    <a:pt x="6083" y="16426"/>
                    <a:pt x="6096" y="16425"/>
                    <a:pt x="6110" y="16423"/>
                  </a:cubicBezTo>
                  <a:cubicBezTo>
                    <a:pt x="7517" y="19288"/>
                    <a:pt x="10185" y="21363"/>
                    <a:pt x="13288" y="22188"/>
                  </a:cubicBezTo>
                  <a:cubicBezTo>
                    <a:pt x="12902" y="23062"/>
                    <a:pt x="12749" y="24055"/>
                    <a:pt x="12540" y="24979"/>
                  </a:cubicBezTo>
                  <a:cubicBezTo>
                    <a:pt x="12385" y="25662"/>
                    <a:pt x="12080" y="26433"/>
                    <a:pt x="12061" y="27162"/>
                  </a:cubicBezTo>
                  <a:cubicBezTo>
                    <a:pt x="11762" y="27201"/>
                    <a:pt x="11473" y="27285"/>
                    <a:pt x="11204" y="27442"/>
                  </a:cubicBezTo>
                  <a:cubicBezTo>
                    <a:pt x="11018" y="27550"/>
                    <a:pt x="11015" y="27777"/>
                    <a:pt x="11142" y="27928"/>
                  </a:cubicBezTo>
                  <a:cubicBezTo>
                    <a:pt x="11145" y="27935"/>
                    <a:pt x="11150" y="27938"/>
                    <a:pt x="11155" y="27944"/>
                  </a:cubicBezTo>
                  <a:cubicBezTo>
                    <a:pt x="11028" y="27948"/>
                    <a:pt x="10910" y="28008"/>
                    <a:pt x="10832" y="28108"/>
                  </a:cubicBezTo>
                  <a:cubicBezTo>
                    <a:pt x="9928" y="29229"/>
                    <a:pt x="9683" y="30715"/>
                    <a:pt x="9312" y="32089"/>
                  </a:cubicBezTo>
                  <a:cubicBezTo>
                    <a:pt x="8852" y="33796"/>
                    <a:pt x="8465" y="35519"/>
                    <a:pt x="8149" y="37259"/>
                  </a:cubicBezTo>
                  <a:cubicBezTo>
                    <a:pt x="7935" y="38433"/>
                    <a:pt x="7369" y="40158"/>
                    <a:pt x="7613" y="41356"/>
                  </a:cubicBezTo>
                  <a:cubicBezTo>
                    <a:pt x="7832" y="42434"/>
                    <a:pt x="8920" y="43013"/>
                    <a:pt x="9873" y="43417"/>
                  </a:cubicBezTo>
                  <a:cubicBezTo>
                    <a:pt x="10183" y="43548"/>
                    <a:pt x="10458" y="43608"/>
                    <a:pt x="10702" y="43608"/>
                  </a:cubicBezTo>
                  <a:cubicBezTo>
                    <a:pt x="12509" y="43608"/>
                    <a:pt x="12630" y="40342"/>
                    <a:pt x="13029" y="38845"/>
                  </a:cubicBezTo>
                  <a:cubicBezTo>
                    <a:pt x="13941" y="35420"/>
                    <a:pt x="14878" y="31999"/>
                    <a:pt x="15749" y="28562"/>
                  </a:cubicBezTo>
                  <a:cubicBezTo>
                    <a:pt x="15842" y="28197"/>
                    <a:pt x="15632" y="27698"/>
                    <a:pt x="15220" y="27630"/>
                  </a:cubicBezTo>
                  <a:cubicBezTo>
                    <a:pt x="14854" y="27569"/>
                    <a:pt x="14466" y="27473"/>
                    <a:pt x="14071" y="27380"/>
                  </a:cubicBezTo>
                  <a:cubicBezTo>
                    <a:pt x="14478" y="25797"/>
                    <a:pt x="14896" y="24136"/>
                    <a:pt x="15010" y="22508"/>
                  </a:cubicBezTo>
                  <a:cubicBezTo>
                    <a:pt x="15443" y="22557"/>
                    <a:pt x="15877" y="22582"/>
                    <a:pt x="16312" y="22582"/>
                  </a:cubicBezTo>
                  <a:cubicBezTo>
                    <a:pt x="16645" y="22582"/>
                    <a:pt x="16978" y="22568"/>
                    <a:pt x="17310" y="22539"/>
                  </a:cubicBezTo>
                  <a:cubicBezTo>
                    <a:pt x="23190" y="22007"/>
                    <a:pt x="27413" y="16567"/>
                    <a:pt x="27170" y="10774"/>
                  </a:cubicBezTo>
                  <a:cubicBezTo>
                    <a:pt x="26925" y="4930"/>
                    <a:pt x="21682" y="1"/>
                    <a:pt x="1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477975" y="4161250"/>
              <a:ext cx="487250" cy="450450"/>
            </a:xfrm>
            <a:custGeom>
              <a:avLst/>
              <a:gdLst/>
              <a:ahLst/>
              <a:cxnLst/>
              <a:rect l="l" t="t" r="r" b="b"/>
              <a:pathLst>
                <a:path w="19490" h="18018" extrusionOk="0">
                  <a:moveTo>
                    <a:pt x="1614" y="7205"/>
                  </a:moveTo>
                  <a:cubicBezTo>
                    <a:pt x="1122" y="9193"/>
                    <a:pt x="1161" y="11265"/>
                    <a:pt x="1871" y="12865"/>
                  </a:cubicBezTo>
                  <a:cubicBezTo>
                    <a:pt x="1911" y="12957"/>
                    <a:pt x="1956" y="13046"/>
                    <a:pt x="2001" y="13135"/>
                  </a:cubicBezTo>
                  <a:cubicBezTo>
                    <a:pt x="1442" y="12197"/>
                    <a:pt x="1127" y="11132"/>
                    <a:pt x="1088" y="10040"/>
                  </a:cubicBezTo>
                  <a:cubicBezTo>
                    <a:pt x="1052" y="9061"/>
                    <a:pt x="1251" y="8105"/>
                    <a:pt x="1614" y="7205"/>
                  </a:cubicBezTo>
                  <a:close/>
                  <a:moveTo>
                    <a:pt x="8769" y="1099"/>
                  </a:moveTo>
                  <a:cubicBezTo>
                    <a:pt x="10213" y="1099"/>
                    <a:pt x="11739" y="1834"/>
                    <a:pt x="12928" y="2514"/>
                  </a:cubicBezTo>
                  <a:cubicBezTo>
                    <a:pt x="15190" y="3806"/>
                    <a:pt x="17154" y="5801"/>
                    <a:pt x="17151" y="8562"/>
                  </a:cubicBezTo>
                  <a:cubicBezTo>
                    <a:pt x="17150" y="11027"/>
                    <a:pt x="16062" y="14041"/>
                    <a:pt x="14176" y="15676"/>
                  </a:cubicBezTo>
                  <a:cubicBezTo>
                    <a:pt x="13112" y="16598"/>
                    <a:pt x="11835" y="16976"/>
                    <a:pt x="10526" y="16976"/>
                  </a:cubicBezTo>
                  <a:cubicBezTo>
                    <a:pt x="8796" y="16976"/>
                    <a:pt x="7009" y="16315"/>
                    <a:pt x="5579" y="15381"/>
                  </a:cubicBezTo>
                  <a:cubicBezTo>
                    <a:pt x="2756" y="13536"/>
                    <a:pt x="1781" y="10776"/>
                    <a:pt x="2574" y="7531"/>
                  </a:cubicBezTo>
                  <a:cubicBezTo>
                    <a:pt x="2925" y="6098"/>
                    <a:pt x="3537" y="4567"/>
                    <a:pt x="4464" y="3322"/>
                  </a:cubicBezTo>
                  <a:cubicBezTo>
                    <a:pt x="4471" y="3316"/>
                    <a:pt x="4477" y="3308"/>
                    <a:pt x="4485" y="3302"/>
                  </a:cubicBezTo>
                  <a:cubicBezTo>
                    <a:pt x="5475" y="2436"/>
                    <a:pt x="6694" y="1440"/>
                    <a:pt x="8014" y="1172"/>
                  </a:cubicBezTo>
                  <a:cubicBezTo>
                    <a:pt x="8262" y="1122"/>
                    <a:pt x="8514" y="1099"/>
                    <a:pt x="8769" y="1099"/>
                  </a:cubicBezTo>
                  <a:close/>
                  <a:moveTo>
                    <a:pt x="8887" y="1"/>
                  </a:moveTo>
                  <a:cubicBezTo>
                    <a:pt x="8837" y="1"/>
                    <a:pt x="8788" y="1"/>
                    <a:pt x="8738" y="3"/>
                  </a:cubicBezTo>
                  <a:cubicBezTo>
                    <a:pt x="6181" y="71"/>
                    <a:pt x="3888" y="2245"/>
                    <a:pt x="2440" y="4180"/>
                  </a:cubicBezTo>
                  <a:cubicBezTo>
                    <a:pt x="877" y="6267"/>
                    <a:pt x="1" y="8911"/>
                    <a:pt x="661" y="11505"/>
                  </a:cubicBezTo>
                  <a:cubicBezTo>
                    <a:pt x="1175" y="13521"/>
                    <a:pt x="2542" y="15297"/>
                    <a:pt x="4474" y="15997"/>
                  </a:cubicBezTo>
                  <a:cubicBezTo>
                    <a:pt x="6169" y="17258"/>
                    <a:pt x="8337" y="18017"/>
                    <a:pt x="10414" y="18017"/>
                  </a:cubicBezTo>
                  <a:cubicBezTo>
                    <a:pt x="12074" y="18017"/>
                    <a:pt x="13676" y="17532"/>
                    <a:pt x="14932" y="16430"/>
                  </a:cubicBezTo>
                  <a:cubicBezTo>
                    <a:pt x="18721" y="13109"/>
                    <a:pt x="19489" y="6595"/>
                    <a:pt x="15668" y="3108"/>
                  </a:cubicBezTo>
                  <a:cubicBezTo>
                    <a:pt x="13933" y="1526"/>
                    <a:pt x="11308" y="1"/>
                    <a:pt x="8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36"/>
          <p:cNvSpPr/>
          <p:nvPr/>
        </p:nvSpPr>
        <p:spPr>
          <a:xfrm>
            <a:off x="3562600" y="2371004"/>
            <a:ext cx="401886" cy="298579"/>
          </a:xfrm>
          <a:custGeom>
            <a:avLst/>
            <a:gdLst/>
            <a:ahLst/>
            <a:cxnLst/>
            <a:rect l="l" t="t" r="r" b="b"/>
            <a:pathLst>
              <a:path w="285532" h="196111" extrusionOk="0">
                <a:moveTo>
                  <a:pt x="269081" y="0"/>
                </a:moveTo>
                <a:lnTo>
                  <a:pt x="78609" y="158394"/>
                </a:lnTo>
                <a:lnTo>
                  <a:pt x="21130" y="75516"/>
                </a:lnTo>
                <a:lnTo>
                  <a:pt x="0" y="90186"/>
                </a:lnTo>
                <a:lnTo>
                  <a:pt x="73490" y="196110"/>
                </a:lnTo>
                <a:lnTo>
                  <a:pt x="285531" y="19789"/>
                </a:lnTo>
                <a:lnTo>
                  <a:pt x="269081" y="0"/>
                </a:ln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800975" y="2010025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Tutoriais</a:t>
            </a:r>
            <a:endParaRPr dirty="0"/>
          </a:p>
        </p:txBody>
      </p:sp>
      <p:sp>
        <p:nvSpPr>
          <p:cNvPr id="274" name="Google Shape;274;p36"/>
          <p:cNvSpPr txBox="1">
            <a:spLocks noGrp="1"/>
          </p:cNvSpPr>
          <p:nvPr>
            <p:ph type="subTitle" idx="1"/>
          </p:nvPr>
        </p:nvSpPr>
        <p:spPr>
          <a:xfrm>
            <a:off x="404037" y="2389868"/>
            <a:ext cx="3116485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Youtube disponibiliza playlists das três ferramentas incluindo o perfil do Laurence Anthony</a:t>
            </a:r>
            <a:endParaRPr dirty="0"/>
          </a:p>
        </p:txBody>
      </p:sp>
      <p:sp>
        <p:nvSpPr>
          <p:cNvPr id="275" name="Google Shape;275;p36"/>
          <p:cNvSpPr txBox="1">
            <a:spLocks noGrp="1"/>
          </p:cNvSpPr>
          <p:nvPr>
            <p:ph type="title" idx="2"/>
          </p:nvPr>
        </p:nvSpPr>
        <p:spPr>
          <a:xfrm>
            <a:off x="5850883" y="2010025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Publicações </a:t>
            </a:r>
            <a:endParaRPr dirty="0"/>
          </a:p>
        </p:txBody>
      </p:sp>
      <p:sp>
        <p:nvSpPr>
          <p:cNvPr id="276" name="Google Shape;276;p36"/>
          <p:cNvSpPr txBox="1">
            <a:spLocks noGrp="1"/>
          </p:cNvSpPr>
          <p:nvPr>
            <p:ph type="subTitle" idx="3"/>
          </p:nvPr>
        </p:nvSpPr>
        <p:spPr>
          <a:xfrm>
            <a:off x="5850880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E-books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Google Scholar</a:t>
            </a:r>
            <a:endParaRPr dirty="0"/>
          </a:p>
        </p:txBody>
      </p:sp>
      <p:sp>
        <p:nvSpPr>
          <p:cNvPr id="277" name="Google Shape;277;p36"/>
          <p:cNvSpPr txBox="1">
            <a:spLocks noGrp="1"/>
          </p:cNvSpPr>
          <p:nvPr>
            <p:ph type="title" idx="4"/>
          </p:nvPr>
        </p:nvSpPr>
        <p:spPr>
          <a:xfrm>
            <a:off x="800975" y="3449700"/>
            <a:ext cx="24594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Cursos</a:t>
            </a:r>
            <a:endParaRPr dirty="0"/>
          </a:p>
        </p:txBody>
      </p:sp>
      <p:sp>
        <p:nvSpPr>
          <p:cNvPr id="278" name="Google Shape;278;p36"/>
          <p:cNvSpPr txBox="1">
            <a:spLocks noGrp="1"/>
          </p:cNvSpPr>
          <p:nvPr>
            <p:ph type="subTitle" idx="5"/>
          </p:nvPr>
        </p:nvSpPr>
        <p:spPr>
          <a:xfrm>
            <a:off x="8011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Ibpad está com o curso de análise de textos online aberto</a:t>
            </a:r>
            <a:endParaRPr dirty="0"/>
          </a:p>
        </p:txBody>
      </p:sp>
      <p:sp>
        <p:nvSpPr>
          <p:cNvPr id="281" name="Google Shape;281;p36"/>
          <p:cNvSpPr/>
          <p:nvPr/>
        </p:nvSpPr>
        <p:spPr>
          <a:xfrm>
            <a:off x="3520525" y="3831400"/>
            <a:ext cx="298800" cy="29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Obrigado!</a:t>
            </a:r>
            <a:endParaRPr dirty="0"/>
          </a:p>
        </p:txBody>
      </p:sp>
      <p:sp>
        <p:nvSpPr>
          <p:cNvPr id="544" name="Google Shape;544;p5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939392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marcelofreire@ufop.edu.br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45" name="Google Shape;545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598987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654232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7085250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52"/>
          <p:cNvGrpSpPr/>
          <p:nvPr/>
        </p:nvGrpSpPr>
        <p:grpSpPr>
          <a:xfrm>
            <a:off x="7400159" y="291277"/>
            <a:ext cx="282068" cy="274480"/>
            <a:chOff x="7400159" y="291277"/>
            <a:chExt cx="282068" cy="274480"/>
          </a:xfrm>
        </p:grpSpPr>
        <p:sp>
          <p:nvSpPr>
            <p:cNvPr id="549" name="Google Shape;549;p52"/>
            <p:cNvSpPr/>
            <p:nvPr/>
          </p:nvSpPr>
          <p:spPr>
            <a:xfrm>
              <a:off x="7613904" y="322889"/>
              <a:ext cx="37563" cy="33951"/>
            </a:xfrm>
            <a:custGeom>
              <a:avLst/>
              <a:gdLst/>
              <a:ahLst/>
              <a:cxnLst/>
              <a:rect l="l" t="t" r="r" b="b"/>
              <a:pathLst>
                <a:path w="10118" h="9145" extrusionOk="0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7454520" y="344442"/>
              <a:ext cx="180320" cy="168978"/>
            </a:xfrm>
            <a:custGeom>
              <a:avLst/>
              <a:gdLst/>
              <a:ahLst/>
              <a:cxnLst/>
              <a:rect l="l" t="t" r="r" b="b"/>
              <a:pathLst>
                <a:path w="48571" h="45516" extrusionOk="0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7400159" y="291277"/>
              <a:ext cx="282068" cy="274480"/>
            </a:xfrm>
            <a:custGeom>
              <a:avLst/>
              <a:gdLst/>
              <a:ahLst/>
              <a:cxnLst/>
              <a:rect l="l" t="t" r="r" b="b"/>
              <a:pathLst>
                <a:path w="75978" h="73934" extrusionOk="0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52"/>
          <p:cNvGrpSpPr/>
          <p:nvPr/>
        </p:nvGrpSpPr>
        <p:grpSpPr>
          <a:xfrm>
            <a:off x="7953799" y="283851"/>
            <a:ext cx="299752" cy="289321"/>
            <a:chOff x="4958324" y="-1574249"/>
            <a:chExt cx="299752" cy="289321"/>
          </a:xfrm>
        </p:grpSpPr>
        <p:sp>
          <p:nvSpPr>
            <p:cNvPr id="553" name="Google Shape;553;p52"/>
            <p:cNvSpPr/>
            <p:nvPr/>
          </p:nvSpPr>
          <p:spPr>
            <a:xfrm>
              <a:off x="4958324" y="-1485711"/>
              <a:ext cx="78260" cy="196774"/>
            </a:xfrm>
            <a:custGeom>
              <a:avLst/>
              <a:gdLst/>
              <a:ahLst/>
              <a:cxnLst/>
              <a:rect l="l" t="t" r="r" b="b"/>
              <a:pathLst>
                <a:path w="21080" h="53003" extrusionOk="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4958643" y="-1574249"/>
              <a:ext cx="75995" cy="74573"/>
            </a:xfrm>
            <a:custGeom>
              <a:avLst/>
              <a:gdLst/>
              <a:ahLst/>
              <a:cxnLst/>
              <a:rect l="l" t="t" r="r" b="b"/>
              <a:pathLst>
                <a:path w="20470" h="20087" extrusionOk="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5065913" y="-1485244"/>
              <a:ext cx="192163" cy="200315"/>
            </a:xfrm>
            <a:custGeom>
              <a:avLst/>
              <a:gdLst/>
              <a:ahLst/>
              <a:cxnLst/>
              <a:rect l="l" t="t" r="r" b="b"/>
              <a:pathLst>
                <a:path w="51761" h="53957" extrusionOk="0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52"/>
          <p:cNvSpPr/>
          <p:nvPr/>
        </p:nvSpPr>
        <p:spPr>
          <a:xfrm>
            <a:off x="6878873" y="264080"/>
            <a:ext cx="177981" cy="328887"/>
          </a:xfrm>
          <a:custGeom>
            <a:avLst/>
            <a:gdLst/>
            <a:ahLst/>
            <a:cxnLst/>
            <a:rect l="l" t="t" r="r" b="b"/>
            <a:pathLst>
              <a:path w="47941" h="88589" extrusionOk="0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2"/>
          <p:cNvSpPr txBox="1"/>
          <p:nvPr/>
        </p:nvSpPr>
        <p:spPr>
          <a:xfrm rot="-417866">
            <a:off x="7054142" y="3665421"/>
            <a:ext cx="1088632" cy="797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rPr>
              <a:t>Please keep this slide for attribution.</a:t>
            </a:r>
            <a:endParaRPr sz="1200">
              <a:solidFill>
                <a:schemeClr val="accent2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Percurso</a:t>
            </a:r>
            <a:br>
              <a:rPr lang="en" dirty="0"/>
            </a:br>
            <a:r>
              <a:rPr lang="en" dirty="0"/>
              <a:t>de hoje</a:t>
            </a:r>
            <a:endParaRPr dirty="0"/>
          </a:p>
        </p:txBody>
      </p:sp>
      <p:sp>
        <p:nvSpPr>
          <p:cNvPr id="195" name="Google Shape;195;p31"/>
          <p:cNvSpPr/>
          <p:nvPr/>
        </p:nvSpPr>
        <p:spPr>
          <a:xfrm>
            <a:off x="7639575" y="711175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7125750" y="544900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Aspectos Teóricos</a:t>
            </a:r>
            <a:endParaRPr dirty="0"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Expectativas, base teórica, operações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Voyant Tool</a:t>
            </a:r>
            <a:endParaRPr dirty="0"/>
          </a:p>
        </p:txBody>
      </p:sp>
      <p:sp>
        <p:nvSpPr>
          <p:cNvPr id="200" name="Google Shape;200;p31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Tipos de dados, Ferramentas, Visualizações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31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Ferramentas</a:t>
            </a:r>
            <a:endParaRPr dirty="0"/>
          </a:p>
        </p:txBody>
      </p:sp>
      <p:sp>
        <p:nvSpPr>
          <p:cNvPr id="202" name="Google Shape;202;p31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Entrada de dados, iRaMuTeQ, Antconc, Voyant Tools </a:t>
            </a:r>
            <a:endParaRPr dirty="0"/>
          </a:p>
        </p:txBody>
      </p:sp>
      <p:sp>
        <p:nvSpPr>
          <p:cNvPr id="203" name="Google Shape;203;p31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Aprofundamentos</a:t>
            </a:r>
            <a:endParaRPr dirty="0"/>
          </a:p>
        </p:txBody>
      </p:sp>
      <p:sp>
        <p:nvSpPr>
          <p:cNvPr id="204" name="Google Shape;204;p31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Tutoriais, livros e cursos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-8782544" flipH="1">
            <a:off x="2490549" y="1039473"/>
            <a:ext cx="1124399" cy="510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Expectativas Realistas</a:t>
            </a:r>
            <a:endParaRPr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 Sem almoço grátis!</a:t>
            </a:r>
          </a:p>
          <a:p>
            <a:pPr marL="285750" indent="-2857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Baseado em uso de software</a:t>
            </a:r>
          </a:p>
          <a:p>
            <a:pPr marL="285750" indent="-2857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Pode ser combinado com outras metodologias qualitativas e quantitativas </a:t>
            </a:r>
            <a:endParaRPr sz="1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Linguística de Corpus - contexto</a:t>
            </a:r>
            <a:endParaRPr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 Lida com grandes corpus de textos (corpora) que possam ser processados pelo software</a:t>
            </a:r>
          </a:p>
          <a:p>
            <a:pPr marL="285750" indent="-2857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Abordagem quantitativa: estatística + linguística</a:t>
            </a:r>
          </a:p>
          <a:p>
            <a:pPr marL="285750" indent="-2857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Teoria com base empírica </a:t>
            </a:r>
          </a:p>
          <a:p>
            <a:pPr marL="285750" indent="-2857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Tem sido apropriada pelo campo das Humanidades Digitais</a:t>
            </a:r>
          </a:p>
          <a:p>
            <a:pPr marL="285750" indent="-285750">
              <a:spcAft>
                <a:spcPts val="1600"/>
              </a:spcAft>
            </a:pPr>
            <a:endParaRPr lang="pt-BR" sz="1600" dirty="0">
              <a:solidFill>
                <a:schemeClr val="accent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lang="pt-B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8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Linguística de Corpus - objetivos</a:t>
            </a:r>
            <a:endParaRPr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Explorar estatisticamente elementos lexicais</a:t>
            </a: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Observar combinatória de palavras</a:t>
            </a: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Caracterizar gêneros textuais</a:t>
            </a: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Identificar perfis de práticas textuais</a:t>
            </a: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Localizar os padrões de uso da língua</a:t>
            </a:r>
          </a:p>
          <a:p>
            <a:pPr marL="285750" indent="-285750">
              <a:spcAft>
                <a:spcPts val="1600"/>
              </a:spcAft>
            </a:pPr>
            <a:endParaRPr lang="pt-BR" sz="1600" dirty="0">
              <a:solidFill>
                <a:schemeClr val="accent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lang="pt-B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Linguística de Corpus - operações</a:t>
            </a:r>
            <a:endParaRPr dirty="0"/>
          </a:p>
        </p:txBody>
      </p:sp>
      <p:sp>
        <p:nvSpPr>
          <p:cNvPr id="188" name="Google Shape;188;p30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 word in </a:t>
            </a:r>
            <a:r>
              <a:rPr lang="pt-BR" sz="1600" dirty="0" err="1">
                <a:solidFill>
                  <a:schemeClr val="accent2"/>
                </a:solidFill>
              </a:rPr>
              <a:t>context</a:t>
            </a:r>
            <a:endParaRPr lang="pt-BR" sz="1600" dirty="0">
              <a:solidFill>
                <a:schemeClr val="accent2"/>
              </a:solidFill>
            </a:endParaRP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 colocação (diferentes classes semânticas)</a:t>
            </a: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 </a:t>
            </a:r>
            <a:r>
              <a:rPr lang="pt-BR" sz="1600" dirty="0" err="1">
                <a:solidFill>
                  <a:schemeClr val="accent2"/>
                </a:solidFill>
              </a:rPr>
              <a:t>co-ocorrência</a:t>
            </a:r>
            <a:endParaRPr lang="pt-BR" sz="1600" dirty="0">
              <a:solidFill>
                <a:schemeClr val="accent2"/>
              </a:solidFill>
            </a:endParaRP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 prosódia semântica</a:t>
            </a: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 clusters</a:t>
            </a: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 </a:t>
            </a:r>
            <a:r>
              <a:rPr lang="pt-BR" sz="1600" dirty="0" err="1">
                <a:solidFill>
                  <a:schemeClr val="accent2"/>
                </a:solidFill>
              </a:rPr>
              <a:t>lemantização</a:t>
            </a:r>
            <a:endParaRPr lang="pt-BR" sz="1600" dirty="0">
              <a:solidFill>
                <a:schemeClr val="accent2"/>
              </a:solidFill>
            </a:endParaRPr>
          </a:p>
          <a:p>
            <a:pPr marL="171450" indent="-171450">
              <a:spcAft>
                <a:spcPts val="1600"/>
              </a:spcAft>
            </a:pPr>
            <a:r>
              <a:rPr lang="pt-BR" sz="1600" dirty="0">
                <a:solidFill>
                  <a:schemeClr val="accent2"/>
                </a:solidFill>
              </a:rPr>
              <a:t> n-gramas</a:t>
            </a:r>
          </a:p>
          <a:p>
            <a:pPr marL="285750" indent="-285750">
              <a:spcAft>
                <a:spcPts val="1600"/>
              </a:spcAft>
            </a:pPr>
            <a:endParaRPr lang="pt-BR" sz="1600" dirty="0">
              <a:solidFill>
                <a:schemeClr val="accent2"/>
              </a:solidFill>
            </a:endParaRPr>
          </a:p>
          <a:p>
            <a:pPr marL="0" indent="0">
              <a:spcAft>
                <a:spcPts val="1600"/>
              </a:spcAft>
              <a:buNone/>
            </a:pPr>
            <a:endParaRPr lang="pt-BR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6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Ferramentas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Ferramenta gratuita baseadas em R;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Tem dicionários em português com clasificações de classes gramaticais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B76E429F-7967-4E54-AADE-9BA18F0DC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126" y="2669680"/>
            <a:ext cx="1926378" cy="1926378"/>
          </a:xfrm>
          <a:prstGeom prst="rect">
            <a:avLst/>
          </a:prstGeom>
        </p:spPr>
      </p:pic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Iramuteq</a:t>
            </a: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/>
          <p:nvPr/>
        </p:nvSpPr>
        <p:spPr>
          <a:xfrm rot="-391042">
            <a:off x="5665714" y="244847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3F1ACC6E-1739-4D66-BD14-DDF94526C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950" y="1164543"/>
            <a:ext cx="2057805" cy="1309278"/>
          </a:xfrm>
          <a:prstGeom prst="rect">
            <a:avLst/>
          </a:prstGeom>
        </p:spPr>
      </p:pic>
      <p:sp>
        <p:nvSpPr>
          <p:cNvPr id="226" name="Google Shape;226;p33"/>
          <p:cNvSpPr/>
          <p:nvPr/>
        </p:nvSpPr>
        <p:spPr>
          <a:xfrm rot="-2148808">
            <a:off x="5649174" y="1078575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7449875" y="914336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6023610" flipH="1">
            <a:off x="4575756" y="2456753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65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996375" y="1900525"/>
            <a:ext cx="2901600" cy="22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Ferramenta gratuita criada por Laurence Antony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 dirty="0"/>
              <a:t>Operadores</a:t>
            </a:r>
            <a:br>
              <a:rPr lang="en" u="sng" dirty="0"/>
            </a:br>
            <a:r>
              <a:rPr lang="en-US" sz="1200" dirty="0"/>
              <a:t>Concordance</a:t>
            </a:r>
            <a:br>
              <a:rPr lang="en-US" sz="1200" dirty="0"/>
            </a:br>
            <a:r>
              <a:rPr lang="en-US" sz="1200" dirty="0"/>
              <a:t>Concordance plot</a:t>
            </a:r>
            <a:br>
              <a:rPr lang="en-US" sz="1200" dirty="0"/>
            </a:br>
            <a:r>
              <a:rPr lang="en-US" sz="1200" dirty="0"/>
              <a:t>Cluster/N-Grams</a:t>
            </a:r>
            <a:br>
              <a:rPr lang="en-US" sz="1200" dirty="0"/>
            </a:br>
            <a:r>
              <a:rPr lang="en-US" sz="1200" dirty="0"/>
              <a:t>Collocates</a:t>
            </a:r>
            <a:br>
              <a:rPr lang="en-US" sz="1200" dirty="0"/>
            </a:br>
            <a:r>
              <a:rPr lang="en-US" sz="1200" dirty="0"/>
              <a:t>Word List</a:t>
            </a:r>
            <a:br>
              <a:rPr lang="en-US" sz="1200" dirty="0"/>
            </a:br>
            <a:r>
              <a:rPr lang="en-US" sz="1200" dirty="0"/>
              <a:t>Keyword List</a:t>
            </a:r>
            <a:endParaRPr lang="en" sz="1200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dirty="0"/>
          </a:p>
        </p:txBody>
      </p:sp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Antconc</a:t>
            </a:r>
            <a:endParaRPr dirty="0"/>
          </a:p>
        </p:txBody>
      </p:sp>
      <p:pic>
        <p:nvPicPr>
          <p:cNvPr id="222" name="Google Shape;222;p33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 rot="10800000">
            <a:off x="1124175" y="1103650"/>
            <a:ext cx="1918825" cy="2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3"/>
          <p:cNvSpPr/>
          <p:nvPr/>
        </p:nvSpPr>
        <p:spPr>
          <a:xfrm rot="-391042">
            <a:off x="5665714" y="2448475"/>
            <a:ext cx="1101258" cy="649000"/>
          </a:xfrm>
          <a:custGeom>
            <a:avLst/>
            <a:gdLst/>
            <a:ahLst/>
            <a:cxnLst/>
            <a:rect l="l" t="t" r="r" b="b"/>
            <a:pathLst>
              <a:path w="44052" h="25961" extrusionOk="0">
                <a:moveTo>
                  <a:pt x="0" y="15402"/>
                </a:moveTo>
                <a:lnTo>
                  <a:pt x="40035" y="0"/>
                </a:lnTo>
                <a:cubicBezTo>
                  <a:pt x="40035" y="0"/>
                  <a:pt x="39175" y="1442"/>
                  <a:pt x="39491" y="2221"/>
                </a:cubicBezTo>
                <a:cubicBezTo>
                  <a:pt x="39806" y="2993"/>
                  <a:pt x="41434" y="3418"/>
                  <a:pt x="41434" y="3418"/>
                </a:cubicBezTo>
                <a:cubicBezTo>
                  <a:pt x="41434" y="3418"/>
                  <a:pt x="40574" y="5040"/>
                  <a:pt x="41047" y="5753"/>
                </a:cubicBezTo>
                <a:cubicBezTo>
                  <a:pt x="41521" y="6466"/>
                  <a:pt x="42609" y="7168"/>
                  <a:pt x="42609" y="7168"/>
                </a:cubicBezTo>
                <a:cubicBezTo>
                  <a:pt x="42609" y="7168"/>
                  <a:pt x="41510" y="9791"/>
                  <a:pt x="44051" y="10684"/>
                </a:cubicBezTo>
                <a:lnTo>
                  <a:pt x="4327" y="25960"/>
                </a:lnTo>
                <a:cubicBezTo>
                  <a:pt x="4327" y="25960"/>
                  <a:pt x="4958" y="24252"/>
                  <a:pt x="4703" y="23631"/>
                </a:cubicBezTo>
                <a:cubicBezTo>
                  <a:pt x="4447" y="23011"/>
                  <a:pt x="2885" y="22439"/>
                  <a:pt x="2885" y="22439"/>
                </a:cubicBezTo>
                <a:cubicBezTo>
                  <a:pt x="2885" y="22439"/>
                  <a:pt x="3767" y="20752"/>
                  <a:pt x="3380" y="19816"/>
                </a:cubicBezTo>
                <a:cubicBezTo>
                  <a:pt x="2999" y="18885"/>
                  <a:pt x="1524" y="18526"/>
                  <a:pt x="1524" y="18526"/>
                </a:cubicBezTo>
                <a:cubicBezTo>
                  <a:pt x="1524" y="18526"/>
                  <a:pt x="2237" y="17514"/>
                  <a:pt x="1873" y="16638"/>
                </a:cubicBezTo>
                <a:cubicBezTo>
                  <a:pt x="1513" y="15761"/>
                  <a:pt x="0" y="15402"/>
                  <a:pt x="0" y="15402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52845AB-FF9C-4BAF-8EF5-4003B703F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74256">
            <a:off x="4853870" y="1160298"/>
            <a:ext cx="3719358" cy="2785595"/>
          </a:xfrm>
          <a:prstGeom prst="rect">
            <a:avLst/>
          </a:prstGeom>
        </p:spPr>
      </p:pic>
      <p:sp>
        <p:nvSpPr>
          <p:cNvPr id="226" name="Google Shape;226;p33"/>
          <p:cNvSpPr/>
          <p:nvPr/>
        </p:nvSpPr>
        <p:spPr>
          <a:xfrm rot="-2148808">
            <a:off x="4588715" y="1267891"/>
            <a:ext cx="647414" cy="266322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7" name="Google Shape;227;p33"/>
          <p:cNvSpPr/>
          <p:nvPr/>
        </p:nvSpPr>
        <p:spPr>
          <a:xfrm>
            <a:off x="8155986" y="765100"/>
            <a:ext cx="504629" cy="656495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595959">
              <a:alpha val="267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rot="6023610" flipH="1">
            <a:off x="3190238" y="1861614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974965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269</Words>
  <Application>Microsoft Office PowerPoint</Application>
  <PresentationFormat>Apresentação na tela (16:9)</PresentationFormat>
  <Paragraphs>62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Coming Soon</vt:lpstr>
      <vt:lpstr>Anonymous Pro</vt:lpstr>
      <vt:lpstr>Concert One</vt:lpstr>
      <vt:lpstr>Roboto Mono Regular</vt:lpstr>
      <vt:lpstr>Roboto Mono</vt:lpstr>
      <vt:lpstr>Notebook Lesson by Slidesgo</vt:lpstr>
      <vt:lpstr>Análise  automatizada de textos</vt:lpstr>
      <vt:lpstr>Percurso de hoje</vt:lpstr>
      <vt:lpstr>Expectativas Realistas</vt:lpstr>
      <vt:lpstr>Linguística de Corpus - contexto</vt:lpstr>
      <vt:lpstr>Linguística de Corpus - objetivos</vt:lpstr>
      <vt:lpstr>Linguística de Corpus - operações</vt:lpstr>
      <vt:lpstr>01</vt:lpstr>
      <vt:lpstr>Iramuteq</vt:lpstr>
      <vt:lpstr>Antconc</vt:lpstr>
      <vt:lpstr>Voyant Tools</vt:lpstr>
      <vt:lpstr>Aprofundamento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cp:lastModifiedBy>Marcelo Freire</cp:lastModifiedBy>
  <cp:revision>12</cp:revision>
  <dcterms:modified xsi:type="dcterms:W3CDTF">2021-05-14T21:53:16Z</dcterms:modified>
</cp:coreProperties>
</file>